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93" r:id="rId2"/>
    <p:sldId id="337" r:id="rId3"/>
    <p:sldId id="343" r:id="rId4"/>
    <p:sldId id="344" r:id="rId5"/>
    <p:sldId id="342" r:id="rId6"/>
    <p:sldId id="345" r:id="rId7"/>
    <p:sldId id="341" r:id="rId8"/>
    <p:sldId id="33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894"/>
    <a:srgbClr val="FDF4E9"/>
    <a:srgbClr val="69AF9D"/>
    <a:srgbClr val="417B6C"/>
    <a:srgbClr val="7FBBAB"/>
    <a:srgbClr val="87BFB0"/>
    <a:srgbClr val="F3C075"/>
    <a:srgbClr val="FAE4C5"/>
    <a:srgbClr val="F7D7A7"/>
    <a:srgbClr val="C1D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9" autoAdjust="0"/>
    <p:restoredTop sz="85620" autoAdjust="0"/>
  </p:normalViewPr>
  <p:slideViewPr>
    <p:cSldViewPr>
      <p:cViewPr varScale="1">
        <p:scale>
          <a:sx n="54" d="100"/>
          <a:sy n="54" d="100"/>
        </p:scale>
        <p:origin x="178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4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22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7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F-1 : 13 (7+6)</a:t>
            </a:r>
          </a:p>
          <a:p>
            <a:r>
              <a:rPr lang="en-US" altLang="zh-TW" dirty="0"/>
              <a:t>F-2 : 16 (8+8)</a:t>
            </a:r>
          </a:p>
          <a:p>
            <a:r>
              <a:rPr lang="en-US" altLang="zh-TW" dirty="0"/>
              <a:t>F-4 : 6 (2+4)</a:t>
            </a:r>
          </a:p>
          <a:p>
            <a:r>
              <a:rPr lang="en-US" altLang="zh-TW" dirty="0"/>
              <a:t>M-1 : 7 (3+4)</a:t>
            </a:r>
          </a:p>
          <a:p>
            <a:r>
              <a:rPr lang="en-US" altLang="zh-TW" dirty="0"/>
              <a:t>M-4 : 13 (6+7)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3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17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C918-EEB8-4421-9C22-BB458FE95B6C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007244" y="2417618"/>
            <a:ext cx="705750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ADD3C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8D8B-ECA4-48BC-9E79-BBDCCF1DB673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5E7AC-0EC1-4081-BC32-4EEAF56EA53F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1402" y="18382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DD3C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6D616BB-96FF-4F9D-A214-4FF563FE5FD5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876256" y="6525344"/>
            <a:ext cx="2133600" cy="29207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115616" y="1268760"/>
            <a:ext cx="7682445" cy="4881686"/>
          </a:xfrm>
        </p:spPr>
        <p:txBody>
          <a:bodyPr>
            <a:normAutofit/>
          </a:bodyPr>
          <a:lstStyle>
            <a:lvl1pPr algn="l" latinLnBrk="0">
              <a:spcBef>
                <a:spcPts val="1500"/>
              </a:spcBef>
              <a:buClr>
                <a:srgbClr val="ADD3C9"/>
              </a:buClr>
              <a:buSzPct val="60000"/>
              <a:buFont typeface="Wingdings" panose="05000000000000000000" pitchFamily="2" charset="2"/>
              <a:buChar char="l"/>
              <a:defRPr sz="160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 latinLnBrk="0">
              <a:spcBef>
                <a:spcPts val="1500"/>
              </a:spcBef>
              <a:buNone/>
              <a:defRPr sz="160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 latinLnBrk="0">
              <a:spcBef>
                <a:spcPts val="1500"/>
              </a:spcBef>
              <a:buNone/>
              <a:defRPr sz="160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 latinLnBrk="0">
              <a:spcBef>
                <a:spcPts val="1500"/>
              </a:spcBef>
              <a:buNone/>
              <a:defRPr sz="160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 latinLnBrk="0">
              <a:spcBef>
                <a:spcPts val="1500"/>
              </a:spcBef>
              <a:buNone/>
              <a:defRPr sz="160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3"/>
          </p:nvPr>
        </p:nvSpPr>
        <p:spPr>
          <a:xfrm>
            <a:off x="107950" y="44624"/>
            <a:ext cx="792163" cy="2873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</a:lstStyle>
          <a:p>
            <a:pPr lvl="0"/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6CD35BB-93EB-4752-A3D0-2F7E7A7C50D6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spcBef>
                <a:spcPts val="1500"/>
              </a:spcBef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spcBef>
                <a:spcPts val="1500"/>
              </a:spcBef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spcBef>
                <a:spcPts val="1500"/>
              </a:spcBef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spcBef>
                <a:spcPts val="1500"/>
              </a:spcBef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spcBef>
                <a:spcPts val="1500"/>
              </a:spcBef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375300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DD3C9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107950" y="115888"/>
            <a:ext cx="935038" cy="36078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76AB35BE-2C49-448C-8993-55BFAF1D2C82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20672" y="1988840"/>
            <a:ext cx="4703718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ADD3C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46E73-13D4-472E-A41A-047B3ECFA6C0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0668" y="2636331"/>
            <a:ext cx="8262664" cy="1585337"/>
          </a:xfrm>
        </p:spPr>
        <p:txBody>
          <a:bodyPr/>
          <a:lstStyle/>
          <a:p>
            <a:r>
              <a:rPr lang="en-US" altLang="zh-TW" sz="3200" b="1" dirty="0">
                <a:solidFill>
                  <a:srgbClr val="87BFB0"/>
                </a:solidFill>
              </a:rPr>
              <a:t>Table</a:t>
            </a:r>
            <a:r>
              <a:rPr lang="zh-TW" altLang="en-US" sz="3200" b="1" dirty="0">
                <a:solidFill>
                  <a:srgbClr val="87BFB0"/>
                </a:solidFill>
              </a:rPr>
              <a:t> </a:t>
            </a:r>
            <a:r>
              <a:rPr lang="en-US" altLang="zh-TW" sz="3200" b="1" dirty="0">
                <a:solidFill>
                  <a:srgbClr val="87BFB0"/>
                </a:solidFill>
              </a:rPr>
              <a:t>Tennis</a:t>
            </a:r>
            <a:r>
              <a:rPr lang="zh-TW" altLang="en-US" sz="3200" b="1" dirty="0">
                <a:solidFill>
                  <a:srgbClr val="87BFB0"/>
                </a:solidFill>
              </a:rPr>
              <a:t> 進度報告</a:t>
            </a:r>
            <a:r>
              <a:rPr lang="en-US" altLang="zh-TW" sz="3200" b="1">
                <a:solidFill>
                  <a:srgbClr val="87BFB0"/>
                </a:solidFill>
              </a:rPr>
              <a:t> 0412</a:t>
            </a:r>
            <a:endParaRPr lang="ko-KR" altLang="en-US" sz="3200" b="1" dirty="0">
              <a:solidFill>
                <a:srgbClr val="87BFB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87BFB0"/>
                </a:solidFill>
              </a:rPr>
              <a:t>Methods – Flowchart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98582A-7EE3-479B-8714-DDA2ED17D2FE}"/>
              </a:ext>
            </a:extLst>
          </p:cNvPr>
          <p:cNvSpPr txBox="1"/>
          <p:nvPr/>
        </p:nvSpPr>
        <p:spPr>
          <a:xfrm>
            <a:off x="611560" y="1196752"/>
            <a:ext cx="828092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After receiving a video, we extract the players' body </a:t>
            </a:r>
            <a:r>
              <a:rPr lang="en-US" altLang="zh-TW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keypoints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track the trajectory of the ball for 12 consecutive frames. 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Then, combining these two information as a signal input, feed into 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1D CNN model to classify whether it is a serving action.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D547EC3-4573-4A88-9BFB-3EF19E3488C1}"/>
              </a:ext>
            </a:extLst>
          </p:cNvPr>
          <p:cNvSpPr txBox="1"/>
          <p:nvPr/>
        </p:nvSpPr>
        <p:spPr>
          <a:xfrm>
            <a:off x="-1854" y="6309320"/>
            <a:ext cx="9144000" cy="37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flowchart of our proposed method.</a:t>
            </a:r>
            <a:endParaRPr lang="zh-TW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0E4848-09AF-4DAE-BBCB-7177CAA61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6" y="3429000"/>
            <a:ext cx="8830344" cy="25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0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87BFB0"/>
                </a:solidFill>
              </a:rPr>
              <a:t>Methods – Data Preprocessing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98582A-7EE3-479B-8714-DDA2ED17D2FE}"/>
              </a:ext>
            </a:extLst>
          </p:cNvPr>
          <p:cNvSpPr txBox="1"/>
          <p:nvPr/>
        </p:nvSpPr>
        <p:spPr>
          <a:xfrm>
            <a:off x="611560" y="1196752"/>
            <a:ext cx="828092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use Multiple Imputation by Chained Equations (MICE) to 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 missing values of pose estimation and ball trajectory.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Then, dealing with outlier using Z-score method. 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71A7A44-8CDE-4A3D-8E37-68867709639F}"/>
                  </a:ext>
                </a:extLst>
              </p:cNvPr>
              <p:cNvSpPr txBox="1"/>
              <p:nvPr/>
            </p:nvSpPr>
            <p:spPr>
              <a:xfrm>
                <a:off x="7452320" y="2700013"/>
                <a:ext cx="915827" cy="368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zh-TW" alt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14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71A7A44-8CDE-4A3D-8E37-688677096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700013"/>
                <a:ext cx="915827" cy="368947"/>
              </a:xfrm>
              <a:prstGeom prst="rect">
                <a:avLst/>
              </a:prstGeom>
              <a:blipFill>
                <a:blip r:embed="rId3"/>
                <a:stretch>
                  <a:fillRect l="-1325" t="-3333" r="-2649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434F9BFF-F8A4-47BD-B0FE-5A4933402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 t="1692" b="1448"/>
          <a:stretch/>
        </p:blipFill>
        <p:spPr>
          <a:xfrm>
            <a:off x="4572000" y="3082738"/>
            <a:ext cx="3888432" cy="302433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213E40-290D-4D10-AE6F-B31F2ED3695A}"/>
              </a:ext>
            </a:extLst>
          </p:cNvPr>
          <p:cNvSpPr txBox="1"/>
          <p:nvPr/>
        </p:nvSpPr>
        <p:spPr>
          <a:xfrm>
            <a:off x="1043608" y="6021288"/>
            <a:ext cx="7358990" cy="70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 of distribution of data while outlier is z &gt; 2 .</a:t>
            </a: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It’s one of player’s elbows coordinates in a game.</a:t>
            </a:r>
            <a:endParaRPr lang="zh-TW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D22EDBFF-3A65-4DF2-B2C8-E68CE867D1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1961" r="1121" b="1961"/>
          <a:stretch/>
        </p:blipFill>
        <p:spPr>
          <a:xfrm>
            <a:off x="611560" y="3083627"/>
            <a:ext cx="388843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9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87BFB0"/>
                </a:solidFill>
              </a:rPr>
              <a:t>Methods – Labeling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98582A-7EE3-479B-8714-DDA2ED17D2FE}"/>
              </a:ext>
            </a:extLst>
          </p:cNvPr>
          <p:cNvSpPr txBox="1"/>
          <p:nvPr/>
        </p:nvSpPr>
        <p:spPr>
          <a:xfrm>
            <a:off x="611560" y="1196752"/>
            <a:ext cx="828092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take the 2D coordinates of the ball, shoulders, elbows and 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wrists as a vector. And, </a:t>
            </a:r>
            <a:r>
              <a:rPr lang="en-US" altLang="zh-TW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using 30 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consecutive vectors, which is 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between the two sides of the highest peak of the ball height,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 a input unit of the 1D CNN model.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213E40-290D-4D10-AE6F-B31F2ED3695A}"/>
              </a:ext>
            </a:extLst>
          </p:cNvPr>
          <p:cNvSpPr txBox="1"/>
          <p:nvPr/>
        </p:nvSpPr>
        <p:spPr>
          <a:xfrm>
            <a:off x="892505" y="6075476"/>
            <a:ext cx="7358990" cy="70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unit of a model input.</a:t>
            </a: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It’s labeled as “left player serve”, “right player serve” or “not serve”.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2108EC-962E-4C15-99F3-5DC637BF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2" y="3316164"/>
            <a:ext cx="8592411" cy="26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0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B1A19B-7E77-4236-B61A-74B59394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F2CE90-EBFF-4EE1-9D9E-F3DC6B4BEDB5}"/>
              </a:ext>
            </a:extLst>
          </p:cNvPr>
          <p:cNvSpPr txBox="1"/>
          <p:nvPr/>
        </p:nvSpPr>
        <p:spPr>
          <a:xfrm>
            <a:off x="611560" y="1196752"/>
            <a:ext cx="828092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model is currently for classify an action whether a ball serving action.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C41F6B-0561-4CFE-B038-2EFD4D32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3" y="184150"/>
            <a:ext cx="7661275" cy="796925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87BFB0"/>
                </a:solidFill>
              </a:rPr>
              <a:t>Methods – 1D CNN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A5E7DA-21C6-4563-9C55-9385A83B203B}"/>
              </a:ext>
            </a:extLst>
          </p:cNvPr>
          <p:cNvSpPr txBox="1"/>
          <p:nvPr/>
        </p:nvSpPr>
        <p:spPr>
          <a:xfrm>
            <a:off x="611560" y="6237312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model architecture of the ball serve detection, k – kernel size, s – stride.</a:t>
            </a:r>
            <a:endParaRPr lang="zh-TW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DE129B-CBEA-47BD-B5BB-E316A6E6263D}"/>
              </a:ext>
            </a:extLst>
          </p:cNvPr>
          <p:cNvSpPr txBox="1"/>
          <p:nvPr/>
        </p:nvSpPr>
        <p:spPr>
          <a:xfrm>
            <a:off x="179512" y="6546830"/>
            <a:ext cx="849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Kulkarni, Kaustubh Milind, and </a:t>
            </a:r>
            <a:r>
              <a:rPr lang="en-US" altLang="zh-TW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Sucheth</a:t>
            </a:r>
            <a:r>
              <a:rPr lang="en-US" altLang="zh-TW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Shenoy. "Table tennis stroke recognition using two-dimensional human pose estimation." </a:t>
            </a:r>
            <a:r>
              <a:rPr lang="en-US" altLang="zh-TW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Proceedings of the IEEE/CVF Conference on Computer Vision and Pattern Recognition</a:t>
            </a:r>
            <a:r>
              <a:rPr lang="en-US" altLang="zh-TW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2021.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530FC0A-08C4-4C95-96F2-E7B9EA42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82322"/>
            <a:ext cx="7848873" cy="43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9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B1A19B-7E77-4236-B61A-74B59394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F2CE90-EBFF-4EE1-9D9E-F3DC6B4BEDB5}"/>
              </a:ext>
            </a:extLst>
          </p:cNvPr>
          <p:cNvSpPr txBox="1"/>
          <p:nvPr/>
        </p:nvSpPr>
        <p:spPr>
          <a:xfrm>
            <a:off x="611560" y="1196752"/>
            <a:ext cx="828092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NCHU varsity table tennis game videos 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 FPS, angle of one camera, two player and one referee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 Dataset : 4 videos, total 55 times of ball serve.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Dataset : 4 videos, total 80 times of ball serve.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C41F6B-0561-4CFE-B038-2EFD4D32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3" y="184150"/>
            <a:ext cx="7661275" cy="796925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87BFB0"/>
                </a:solidFill>
              </a:rPr>
              <a:t>Experiments – Dataset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A5E7DA-21C6-4563-9C55-9385A83B203B}"/>
              </a:ext>
            </a:extLst>
          </p:cNvPr>
          <p:cNvSpPr txBox="1"/>
          <p:nvPr/>
        </p:nvSpPr>
        <p:spPr>
          <a:xfrm>
            <a:off x="640392" y="5645169"/>
            <a:ext cx="7992888" cy="102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videos come from the varsity table tennis game.</a:t>
            </a: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Left side is the women’s group, and the right side is the men’s group.</a:t>
            </a: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players are right-handed.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C09D17-F3AA-4153-A686-BBB235098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4" t="33870" r="12589"/>
          <a:stretch/>
        </p:blipFill>
        <p:spPr>
          <a:xfrm>
            <a:off x="216008" y="3312950"/>
            <a:ext cx="4312628" cy="22602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DAE4489-82AB-4D85-906D-A2B67A123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9" t="29620" r="10114" b="3890"/>
          <a:stretch/>
        </p:blipFill>
        <p:spPr>
          <a:xfrm>
            <a:off x="4615364" y="3302520"/>
            <a:ext cx="4312628" cy="22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0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1402" y="157680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87BFB0"/>
                </a:solidFill>
              </a:rPr>
              <a:t>Experiments – Metrics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876256" y="6499204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F5A848-68D9-4CC4-A57E-C3E0FA31EF18}"/>
              </a:ext>
            </a:extLst>
          </p:cNvPr>
          <p:cNvSpPr txBox="1"/>
          <p:nvPr/>
        </p:nvSpPr>
        <p:spPr>
          <a:xfrm>
            <a:off x="888622" y="5789185"/>
            <a:ext cx="7931846" cy="102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of ball serve detection results.</a:t>
            </a: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 is women’s group, M is men’s group, Mix contains part of </a:t>
            </a: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women’s group game and part of men’s group game.</a:t>
            </a:r>
            <a:endParaRPr lang="zh-TW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C7C924A-A0F2-4EF4-8032-67CBAB1DE01F}"/>
                  </a:ext>
                </a:extLst>
              </p:cNvPr>
              <p:cNvSpPr txBox="1"/>
              <p:nvPr/>
            </p:nvSpPr>
            <p:spPr>
              <a:xfrm>
                <a:off x="2126810" y="1416557"/>
                <a:ext cx="1845633" cy="348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altLang="zh-TW" dirty="0"/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C7C924A-A0F2-4EF4-8032-67CBAB1DE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810" y="1416557"/>
                <a:ext cx="1845633" cy="348813"/>
              </a:xfrm>
              <a:prstGeom prst="rect">
                <a:avLst/>
              </a:prstGeom>
              <a:blipFill>
                <a:blip r:embed="rId3"/>
                <a:stretch>
                  <a:fillRect l="-2640" t="-1724" r="-990" b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CF08D64-9A46-46D2-A663-592E8910E599}"/>
                  </a:ext>
                </a:extLst>
              </p:cNvPr>
              <p:cNvSpPr txBox="1"/>
              <p:nvPr/>
            </p:nvSpPr>
            <p:spPr>
              <a:xfrm>
                <a:off x="4032847" y="1419282"/>
                <a:ext cx="1496179" cy="348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CF08D64-9A46-46D2-A663-592E8910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47" y="1419282"/>
                <a:ext cx="1496179" cy="348813"/>
              </a:xfrm>
              <a:prstGeom prst="rect">
                <a:avLst/>
              </a:prstGeom>
              <a:blipFill>
                <a:blip r:embed="rId4"/>
                <a:stretch>
                  <a:fillRect l="-2041" t="-3509" r="-2041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9AC05B-CED9-4C1D-A97B-A09D4BED9953}"/>
                  </a:ext>
                </a:extLst>
              </p:cNvPr>
              <p:cNvSpPr txBox="1"/>
              <p:nvPr/>
            </p:nvSpPr>
            <p:spPr>
              <a:xfrm>
                <a:off x="5589430" y="1416557"/>
                <a:ext cx="1286826" cy="348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19AC05B-CED9-4C1D-A97B-A09D4BED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30" y="1416557"/>
                <a:ext cx="1286826" cy="348813"/>
              </a:xfrm>
              <a:prstGeom prst="rect">
                <a:avLst/>
              </a:prstGeom>
              <a:blipFill>
                <a:blip r:embed="rId5"/>
                <a:stretch>
                  <a:fillRect l="-2844" t="-1724" r="-1896" b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97234B9-23C7-4481-9B27-EC8E70C680DF}"/>
                  </a:ext>
                </a:extLst>
              </p:cNvPr>
              <p:cNvSpPr txBox="1"/>
              <p:nvPr/>
            </p:nvSpPr>
            <p:spPr>
              <a:xfrm>
                <a:off x="6936660" y="1412776"/>
                <a:ext cx="1939762" cy="353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−1= </m:t>
                      </m:r>
                      <m:f>
                        <m:f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97234B9-23C7-4481-9B27-EC8E70C68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60" y="1412776"/>
                <a:ext cx="1939762" cy="353687"/>
              </a:xfrm>
              <a:prstGeom prst="rect">
                <a:avLst/>
              </a:prstGeom>
              <a:blipFill>
                <a:blip r:embed="rId6"/>
                <a:stretch>
                  <a:fillRect l="-629" t="-3448" r="-629" b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675A01E-2B31-4B3F-A947-87D2BD1FD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784714"/>
              </p:ext>
            </p:extLst>
          </p:nvPr>
        </p:nvGraphicFramePr>
        <p:xfrm>
          <a:off x="888622" y="2276872"/>
          <a:ext cx="7931846" cy="1685803"/>
        </p:xfrm>
        <a:graphic>
          <a:graphicData uri="http://schemas.openxmlformats.org/drawingml/2006/table">
            <a:tbl>
              <a:tblPr/>
              <a:tblGrid>
                <a:gridCol w="779373">
                  <a:extLst>
                    <a:ext uri="{9D8B030D-6E8A-4147-A177-3AD203B41FA5}">
                      <a16:colId xmlns:a16="http://schemas.microsoft.com/office/drawing/2014/main" val="2544800216"/>
                    </a:ext>
                  </a:extLst>
                </a:gridCol>
                <a:gridCol w="917489">
                  <a:extLst>
                    <a:ext uri="{9D8B030D-6E8A-4147-A177-3AD203B41FA5}">
                      <a16:colId xmlns:a16="http://schemas.microsoft.com/office/drawing/2014/main" val="3218910773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3122403814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1974292350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901335369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2875385288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3063980840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2119734760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3766969360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1797017034"/>
                    </a:ext>
                  </a:extLst>
                </a:gridCol>
              </a:tblGrid>
              <a:tr h="240829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Serve Detection Results (4/19)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83911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Dataset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video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GT_serve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TP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FP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FN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Accuracy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Precision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Recall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F-1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951369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Testing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F-3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87.50%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93.33%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93.33%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93.33%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12104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M-2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73.91%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80.95%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89.47%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85.00%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724071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M-3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87.50%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87.50%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100.00%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93.33%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612989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Mix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78.79%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78.79%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100.00%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88.14%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70723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Total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78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81.25%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83.87%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96.30%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89.66%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94547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2FD9387-ED80-4351-8C55-88BC0F658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2651"/>
              </p:ext>
            </p:extLst>
          </p:nvPr>
        </p:nvGraphicFramePr>
        <p:xfrm>
          <a:off x="888622" y="4301899"/>
          <a:ext cx="7931846" cy="1385430"/>
        </p:xfrm>
        <a:graphic>
          <a:graphicData uri="http://schemas.openxmlformats.org/drawingml/2006/table">
            <a:tbl>
              <a:tblPr/>
              <a:tblGrid>
                <a:gridCol w="779373">
                  <a:extLst>
                    <a:ext uri="{9D8B030D-6E8A-4147-A177-3AD203B41FA5}">
                      <a16:colId xmlns:a16="http://schemas.microsoft.com/office/drawing/2014/main" val="68292417"/>
                    </a:ext>
                  </a:extLst>
                </a:gridCol>
                <a:gridCol w="917489">
                  <a:extLst>
                    <a:ext uri="{9D8B030D-6E8A-4147-A177-3AD203B41FA5}">
                      <a16:colId xmlns:a16="http://schemas.microsoft.com/office/drawing/2014/main" val="1371930217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4004794074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555308844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3235266074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1349551348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2969923013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2100259768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4245050741"/>
                    </a:ext>
                  </a:extLst>
                </a:gridCol>
                <a:gridCol w="779373">
                  <a:extLst>
                    <a:ext uri="{9D8B030D-6E8A-4147-A177-3AD203B41FA5}">
                      <a16:colId xmlns:a16="http://schemas.microsoft.com/office/drawing/2014/main" val="2019097995"/>
                    </a:ext>
                  </a:extLst>
                </a:gridCol>
              </a:tblGrid>
              <a:tr h="230905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Serve Detection Results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27251"/>
                  </a:ext>
                </a:extLst>
              </a:tr>
              <a:tr h="230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Dataset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video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GT_serve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TP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FP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FN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Accuracy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Precision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Recall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F-1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534135"/>
                  </a:ext>
                </a:extLst>
              </a:tr>
              <a:tr h="230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Testing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F-3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93.33%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100.00%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93.33%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96.55%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539823"/>
                  </a:ext>
                </a:extLst>
              </a:tr>
              <a:tr h="23090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M-2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82.61%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82.61%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100.00%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90.48%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340124"/>
                  </a:ext>
                </a:extLst>
              </a:tr>
              <a:tr h="23090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M-3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0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95.45%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95.45%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100.00%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97.67%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612317"/>
                  </a:ext>
                </a:extLst>
              </a:tr>
              <a:tr h="23090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Total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55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54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90.00%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91.53%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98.18%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94.74%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340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38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0668" y="2636331"/>
            <a:ext cx="8262664" cy="1585337"/>
          </a:xfrm>
        </p:spPr>
        <p:txBody>
          <a:bodyPr/>
          <a:lstStyle/>
          <a:p>
            <a:r>
              <a:rPr lang="en-US" altLang="zh-TW" sz="3200" b="1" dirty="0">
                <a:solidFill>
                  <a:srgbClr val="87BFB0"/>
                </a:solidFill>
              </a:rPr>
              <a:t>End</a:t>
            </a:r>
            <a:endParaRPr lang="ko-KR" altLang="en-US" sz="3200" b="1" dirty="0">
              <a:solidFill>
                <a:srgbClr val="87BF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5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21829</TotalTime>
  <Words>605</Words>
  <Application>Microsoft Office PowerPoint</Application>
  <PresentationFormat>如螢幕大小 (4:3)</PresentationFormat>
  <Paragraphs>171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8" baseType="lpstr">
      <vt:lpstr>굴림체</vt:lpstr>
      <vt:lpstr>맑은 고딕</vt:lpstr>
      <vt:lpstr>Microsoft YaHei</vt:lpstr>
      <vt:lpstr>Microsoft YaHei UI</vt:lpstr>
      <vt:lpstr>Arial</vt:lpstr>
      <vt:lpstr>Calibri</vt:lpstr>
      <vt:lpstr>Calibri Light</vt:lpstr>
      <vt:lpstr>Cambria Math</vt:lpstr>
      <vt:lpstr>Wingdings</vt:lpstr>
      <vt:lpstr>Office 테마</vt:lpstr>
      <vt:lpstr>Table Tennis 進度報告 0412</vt:lpstr>
      <vt:lpstr>Methods – Flowchart</vt:lpstr>
      <vt:lpstr>Methods – Data Preprocessing</vt:lpstr>
      <vt:lpstr>Methods – Labeling</vt:lpstr>
      <vt:lpstr>Methods – 1D CNN</vt:lpstr>
      <vt:lpstr>Experiments – Dataset</vt:lpstr>
      <vt:lpstr>Experiments – Metrics</vt:lpstr>
      <vt:lpstr>End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楊家和</cp:lastModifiedBy>
  <cp:revision>2081</cp:revision>
  <dcterms:created xsi:type="dcterms:W3CDTF">2010-02-01T08:03:16Z</dcterms:created>
  <dcterms:modified xsi:type="dcterms:W3CDTF">2023-04-26T05:38:03Z</dcterms:modified>
  <cp:category>www.slidemembers.com</cp:category>
</cp:coreProperties>
</file>